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3"/>
  </p:notesMasterIdLst>
  <p:sldIdLst>
    <p:sldId id="257" r:id="rId2"/>
    <p:sldId id="258" r:id="rId3"/>
    <p:sldId id="259" r:id="rId4"/>
    <p:sldId id="261" r:id="rId5"/>
    <p:sldId id="270" r:id="rId6"/>
    <p:sldId id="263" r:id="rId7"/>
    <p:sldId id="264" r:id="rId8"/>
    <p:sldId id="265" r:id="rId9"/>
    <p:sldId id="266" r:id="rId10"/>
    <p:sldId id="271" r:id="rId11"/>
    <p:sldId id="272" r:id="rId12"/>
  </p:sldIdLst>
  <p:sldSz cx="9144000" cy="5143500" type="screen16x9"/>
  <p:notesSz cx="6858000" cy="9144000"/>
  <p:embeddedFontLst>
    <p:embeddedFont>
      <p:font typeface="Dosis" pitchFamily="2" charset="77"/>
      <p:regular r:id="rId14"/>
      <p:bold r:id="rId15"/>
    </p:embeddedFont>
    <p:embeddedFont>
      <p:font typeface="Roboto" panose="02000000000000000000" pitchFamily="2" charset="0"/>
      <p:regular r:id="rId16"/>
      <p:bold r:id="rId17"/>
      <p:italic r:id="rId18"/>
      <p:boldItalic r:id="rId19"/>
    </p:embeddedFont>
    <p:embeddedFont>
      <p:font typeface="Roboto Black" panose="02000000000000000000" pitchFamily="2" charset="0"/>
      <p:bold r:id="rId20"/>
      <p:italic r:id="rId21"/>
      <p:boldItalic r:id="rId22"/>
    </p:embeddedFont>
    <p:embeddedFont>
      <p:font typeface="Roboto Thin" panose="02000000000000000000" pitchFamily="2" charset="0"/>
      <p:regular r:id="rId23"/>
      <p:bold r:id="rId24"/>
      <p:italic r:id="rId25"/>
      <p:boldItalic r:id="rId26"/>
    </p:embeddedFont>
    <p:embeddedFont>
      <p:font typeface="Segoe UI" panose="020B0502040204020203"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9"/>
    <p:restoredTop sz="94740"/>
  </p:normalViewPr>
  <p:slideViewPr>
    <p:cSldViewPr snapToGrid="0">
      <p:cViewPr varScale="1">
        <p:scale>
          <a:sx n="150" d="100"/>
          <a:sy n="150" d="100"/>
        </p:scale>
        <p:origin x="176" y="4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75809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045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19287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1778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0297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35550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3474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Cool T-Shirts Attribution</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Philip Schweitzer</a:t>
            </a:r>
            <a:endParaRPr lang="en-US"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Thursday, August 19, 2021</a:t>
            </a: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Cool T-Shirts Campaign Recommendations</a:t>
            </a:r>
            <a:endParaRPr dirty="0"/>
          </a:p>
        </p:txBody>
      </p:sp>
    </p:spTree>
    <p:extLst>
      <p:ext uri="{BB962C8B-B14F-4D97-AF65-F5344CB8AC3E}">
        <p14:creationId xmlns:p14="http://schemas.microsoft.com/office/powerpoint/2010/main" val="2529421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DF31CC-A0B9-BB40-9C2E-14C1F31E393F}"/>
              </a:ext>
            </a:extLst>
          </p:cNvPr>
          <p:cNvSpPr txBox="1"/>
          <p:nvPr/>
        </p:nvSpPr>
        <p:spPr>
          <a:xfrm>
            <a:off x="1777805" y="357446"/>
            <a:ext cx="5588389" cy="461665"/>
          </a:xfrm>
          <a:prstGeom prst="rect">
            <a:avLst/>
          </a:prstGeom>
          <a:noFill/>
        </p:spPr>
        <p:txBody>
          <a:bodyPr wrap="none" rtlCol="0">
            <a:spAutoFit/>
          </a:bodyPr>
          <a:lstStyle/>
          <a:p>
            <a:pPr lvl="0"/>
            <a:r>
              <a:rPr lang="en-US" sz="2400" b="1" dirty="0">
                <a:solidFill>
                  <a:srgbClr val="295269"/>
                </a:solidFill>
                <a:latin typeface="Roboto"/>
                <a:ea typeface="Roboto"/>
                <a:cs typeface="Roboto"/>
                <a:sym typeface="Roboto"/>
              </a:rPr>
              <a:t>Ongoing Campaign Recommendations </a:t>
            </a:r>
          </a:p>
        </p:txBody>
      </p:sp>
      <p:sp>
        <p:nvSpPr>
          <p:cNvPr id="4" name="TextBox 3">
            <a:extLst>
              <a:ext uri="{FF2B5EF4-FFF2-40B4-BE49-F238E27FC236}">
                <a16:creationId xmlns:a16="http://schemas.microsoft.com/office/drawing/2014/main" id="{D524B5B1-028F-5A43-A49E-FC8AD6AEC35C}"/>
              </a:ext>
            </a:extLst>
          </p:cNvPr>
          <p:cNvSpPr txBox="1"/>
          <p:nvPr/>
        </p:nvSpPr>
        <p:spPr>
          <a:xfrm>
            <a:off x="648393" y="1388225"/>
            <a:ext cx="4719562" cy="2246769"/>
          </a:xfrm>
          <a:prstGeom prst="rect">
            <a:avLst/>
          </a:prstGeom>
          <a:noFill/>
        </p:spPr>
        <p:txBody>
          <a:bodyPr wrap="none" rtlCol="0">
            <a:spAutoFit/>
          </a:bodyPr>
          <a:lstStyle/>
          <a:p>
            <a:r>
              <a:rPr lang="en-US" dirty="0"/>
              <a:t>We recommend two last touch campaigns be continued</a:t>
            </a:r>
          </a:p>
          <a:p>
            <a:r>
              <a:rPr lang="en-US" dirty="0"/>
              <a:t>1. The Weekly Newsletter</a:t>
            </a:r>
          </a:p>
          <a:p>
            <a:r>
              <a:rPr lang="en-US" dirty="0"/>
              <a:t>2. The Retargeting Campaign</a:t>
            </a:r>
          </a:p>
          <a:p>
            <a:endParaRPr lang="en-US" dirty="0"/>
          </a:p>
          <a:p>
            <a:r>
              <a:rPr lang="en-US" dirty="0"/>
              <a:t>We recommend three first touch campaigns be continued</a:t>
            </a:r>
          </a:p>
          <a:p>
            <a:pPr fontAlgn="ctr"/>
            <a:r>
              <a:rPr lang="en-US" dirty="0"/>
              <a:t>1. Interview With Cool </a:t>
            </a:r>
            <a:r>
              <a:rPr lang="en-US" dirty="0" err="1"/>
              <a:t>Tshirts</a:t>
            </a:r>
            <a:r>
              <a:rPr lang="en-US" dirty="0"/>
              <a:t> Founder</a:t>
            </a:r>
          </a:p>
          <a:p>
            <a:pPr fontAlgn="ctr"/>
            <a:r>
              <a:rPr lang="en-US" dirty="0"/>
              <a:t>2. Getting To Know Cool </a:t>
            </a:r>
            <a:r>
              <a:rPr lang="en-US" dirty="0" err="1"/>
              <a:t>Tshirts</a:t>
            </a:r>
            <a:endParaRPr lang="en-US" dirty="0"/>
          </a:p>
          <a:p>
            <a:pPr fontAlgn="ctr"/>
            <a:r>
              <a:rPr lang="en-US" dirty="0"/>
              <a:t>3. Ten Crazy Cool </a:t>
            </a:r>
            <a:r>
              <a:rPr lang="en-US" dirty="0" err="1"/>
              <a:t>Tshirts</a:t>
            </a:r>
            <a:r>
              <a:rPr lang="en-US" dirty="0"/>
              <a:t> Facts</a:t>
            </a:r>
          </a:p>
          <a:p>
            <a:pPr fontAlgn="ctr"/>
            <a:endParaRPr lang="en-US" dirty="0"/>
          </a:p>
          <a:p>
            <a:pPr fontAlgn="ctr"/>
            <a:endParaRPr lang="en-US" dirty="0"/>
          </a:p>
        </p:txBody>
      </p:sp>
    </p:spTree>
    <p:extLst>
      <p:ext uri="{BB962C8B-B14F-4D97-AF65-F5344CB8AC3E}">
        <p14:creationId xmlns:p14="http://schemas.microsoft.com/office/powerpoint/2010/main" val="1557651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err="1">
                <a:solidFill>
                  <a:srgbClr val="222222"/>
                </a:solidFill>
                <a:highlight>
                  <a:srgbClr val="FFFFFF"/>
                </a:highlight>
                <a:latin typeface="Roboto"/>
                <a:ea typeface="Roboto"/>
                <a:cs typeface="Roboto"/>
                <a:sym typeface="Roboto"/>
              </a:rPr>
              <a:t>Cooltshirts.com</a:t>
            </a:r>
            <a:r>
              <a:rPr lang="en-US" sz="2400" dirty="0">
                <a:solidFill>
                  <a:srgbClr val="222222"/>
                </a:solidFill>
                <a:highlight>
                  <a:srgbClr val="FFFFFF"/>
                </a:highlight>
                <a:latin typeface="Roboto"/>
                <a:ea typeface="Roboto"/>
                <a:cs typeface="Roboto"/>
                <a:sym typeface="Roboto"/>
              </a:rPr>
              <a:t> </a:t>
            </a:r>
            <a:r>
              <a:rPr lang="en-US" sz="2400" dirty="0" err="1">
                <a:solidFill>
                  <a:srgbClr val="222222"/>
                </a:solidFill>
                <a:highlight>
                  <a:srgbClr val="FFFFFF"/>
                </a:highlight>
                <a:latin typeface="Roboto"/>
                <a:ea typeface="Roboto"/>
                <a:cs typeface="Roboto"/>
                <a:sym typeface="Roboto"/>
              </a:rPr>
              <a:t>Campain</a:t>
            </a:r>
            <a:r>
              <a:rPr lang="en-US" sz="2400" dirty="0">
                <a:solidFill>
                  <a:srgbClr val="222222"/>
                </a:solidFill>
                <a:highlight>
                  <a:srgbClr val="FFFFFF"/>
                </a:highlight>
                <a:latin typeface="Roboto"/>
                <a:ea typeface="Roboto"/>
                <a:cs typeface="Roboto"/>
                <a:sym typeface="Roboto"/>
              </a:rPr>
              <a:t> Background</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Cool T-Shirts User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Recommendations Based on </a:t>
            </a:r>
            <a:r>
              <a:rPr lang="en" sz="2400">
                <a:solidFill>
                  <a:srgbClr val="222222"/>
                </a:solidFill>
                <a:highlight>
                  <a:srgbClr val="FFFFFF"/>
                </a:highlight>
                <a:latin typeface="Roboto"/>
                <a:ea typeface="Roboto"/>
                <a:cs typeface="Roboto"/>
                <a:sym typeface="Roboto"/>
              </a:rPr>
              <a:t>Data Analysi</a:t>
            </a:r>
            <a:r>
              <a:rPr lang="en" sz="2400" dirty="0">
                <a:solidFill>
                  <a:srgbClr val="222222"/>
                </a:solidFill>
                <a:highlight>
                  <a:srgbClr val="FFFFFF"/>
                </a:highlight>
                <a:latin typeface="Roboto"/>
                <a:ea typeface="Roboto"/>
                <a:cs typeface="Roboto"/>
                <a:sym typeface="Roboto"/>
              </a:rPr>
              <a:t>s</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Cool T-Shirts Campaign Background</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Cool T-Shirts Background Information</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US" sz="1200" dirty="0">
                <a:latin typeface="Courier New" panose="02070309020205020404" pitchFamily="49" charset="0"/>
                <a:cs typeface="Courier New" panose="02070309020205020404" pitchFamily="49" charset="0"/>
              </a:rPr>
              <a:t>SELECT COUNT(DISTINCT </a:t>
            </a:r>
            <a:r>
              <a:rPr lang="en-US" sz="1200" dirty="0" err="1">
                <a:latin typeface="Courier New" panose="02070309020205020404" pitchFamily="49" charset="0"/>
                <a:cs typeface="Courier New" panose="02070309020205020404" pitchFamily="49" charset="0"/>
              </a:rPr>
              <a:t>utm_campaign</a:t>
            </a:r>
            <a:r>
              <a:rPr lang="en-US" sz="1200" dirty="0">
                <a:latin typeface="Courier New" panose="02070309020205020404" pitchFamily="49" charset="0"/>
                <a:cs typeface="Courier New" panose="02070309020205020404" pitchFamily="49" charset="0"/>
              </a:rPr>
              <a:t>) as ‘num-campaigns'</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page_visits</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SELECT COUNT(DISTINCT </a:t>
            </a:r>
            <a:r>
              <a:rPr lang="en-US" sz="1200" dirty="0" err="1">
                <a:latin typeface="Courier New" panose="02070309020205020404" pitchFamily="49" charset="0"/>
                <a:cs typeface="Courier New" panose="02070309020205020404" pitchFamily="49" charset="0"/>
              </a:rPr>
              <a:t>page_name</a:t>
            </a:r>
            <a:r>
              <a:rPr lang="en-US" sz="1200" dirty="0">
                <a:latin typeface="Courier New" panose="02070309020205020404" pitchFamily="49" charset="0"/>
                <a:cs typeface="Courier New" panose="02070309020205020404" pitchFamily="49" charset="0"/>
              </a:rPr>
              <a:t>) as ‘pages’</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page_visits</a:t>
            </a:r>
            <a:r>
              <a:rPr lang="en-US" sz="1200" dirty="0">
                <a:latin typeface="Courier New" panose="02070309020205020404" pitchFamily="49" charset="0"/>
                <a:cs typeface="Courier New" panose="02070309020205020404" pitchFamily="49" charset="0"/>
              </a:rPr>
              <a:t>;</a:t>
            </a:r>
          </a:p>
          <a:p>
            <a:br>
              <a:rPr lang="en-US" sz="1200" dirty="0"/>
            </a:b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Cool T Shirts operates a number of campaigns across a variety of sources. Below, we show how many cool T-Shirts runs in total. </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Additionally, to aid in our analysis of campaign effectiveness, we show the total number of relevant pages on the Cool T-Shirts website</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108078321"/>
              </p:ext>
            </p:extLst>
          </p:nvPr>
        </p:nvGraphicFramePr>
        <p:xfrm>
          <a:off x="836582" y="3105425"/>
          <a:ext cx="1534588" cy="752275"/>
        </p:xfrm>
        <a:graphic>
          <a:graphicData uri="http://schemas.openxmlformats.org/drawingml/2006/table">
            <a:tbl>
              <a:tblPr>
                <a:noFill/>
                <a:tableStyleId>{8628B589-4659-4227-9C68-565DD4A46BFE}</a:tableStyleId>
              </a:tblPr>
              <a:tblGrid>
                <a:gridCol w="1534588">
                  <a:extLst>
                    <a:ext uri="{9D8B030D-6E8A-4147-A177-3AD203B41FA5}">
                      <a16:colId xmlns:a16="http://schemas.microsoft.com/office/drawing/2014/main" val="20000"/>
                    </a:ext>
                  </a:extLst>
                </a:gridCol>
              </a:tblGrid>
              <a:tr h="416800">
                <a:tc>
                  <a:txBody>
                    <a:bodyPr/>
                    <a:lstStyle/>
                    <a:p>
                      <a:pPr marL="0" lvl="0" indent="0" rtl="0">
                        <a:spcBef>
                          <a:spcPts val="0"/>
                        </a:spcBef>
                        <a:spcAft>
                          <a:spcPts val="0"/>
                        </a:spcAft>
                        <a:buNone/>
                      </a:pPr>
                      <a:r>
                        <a:rPr lang="en-US" sz="1000" b="1" dirty="0">
                          <a:solidFill>
                            <a:srgbClr val="FFFFFF"/>
                          </a:solidFill>
                        </a:rPr>
                        <a:t>n</a:t>
                      </a:r>
                      <a:r>
                        <a:rPr lang="en" sz="1000" b="1" dirty="0" err="1">
                          <a:solidFill>
                            <a:srgbClr val="FFFFFF"/>
                          </a:solidFill>
                        </a:rPr>
                        <a:t>um_campaigns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algn="ctr" rtl="0">
                        <a:spcBef>
                          <a:spcPts val="0"/>
                        </a:spcBef>
                        <a:spcAft>
                          <a:spcPts val="0"/>
                        </a:spcAft>
                        <a:buNone/>
                      </a:pPr>
                      <a:r>
                        <a:rPr lang="en-US" sz="800" dirty="0"/>
                        <a:t>8</a:t>
                      </a:r>
                      <a:endParaRPr sz="8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2" name="Table 1">
            <a:extLst>
              <a:ext uri="{FF2B5EF4-FFF2-40B4-BE49-F238E27FC236}">
                <a16:creationId xmlns:a16="http://schemas.microsoft.com/office/drawing/2014/main" id="{9FA0FD75-0F06-F542-BF02-0CA5A664BD21}"/>
              </a:ext>
            </a:extLst>
          </p:cNvPr>
          <p:cNvGraphicFramePr>
            <a:graphicFrameLocks noGrp="1"/>
          </p:cNvGraphicFramePr>
          <p:nvPr>
            <p:extLst>
              <p:ext uri="{D42A27DB-BD31-4B8C-83A1-F6EECF244321}">
                <p14:modId xmlns:p14="http://schemas.microsoft.com/office/powerpoint/2010/main" val="3675513663"/>
              </p:ext>
            </p:extLst>
          </p:nvPr>
        </p:nvGraphicFramePr>
        <p:xfrm>
          <a:off x="3197607" y="3105425"/>
          <a:ext cx="1534588" cy="752275"/>
        </p:xfrm>
        <a:graphic>
          <a:graphicData uri="http://schemas.openxmlformats.org/drawingml/2006/table">
            <a:tbl>
              <a:tblPr>
                <a:noFill/>
                <a:tableStyleId>{8628B589-4659-4227-9C68-565DD4A46BFE}</a:tableStyleId>
              </a:tblPr>
              <a:tblGrid>
                <a:gridCol w="1534588">
                  <a:extLst>
                    <a:ext uri="{9D8B030D-6E8A-4147-A177-3AD203B41FA5}">
                      <a16:colId xmlns:a16="http://schemas.microsoft.com/office/drawing/2014/main" val="3364124386"/>
                    </a:ext>
                  </a:extLst>
                </a:gridCol>
              </a:tblGrid>
              <a:tr h="416800">
                <a:tc>
                  <a:txBody>
                    <a:bodyPr/>
                    <a:lstStyle/>
                    <a:p>
                      <a:pPr marL="0" lvl="0" indent="0" algn="ctr" rtl="0">
                        <a:spcBef>
                          <a:spcPts val="0"/>
                        </a:spcBef>
                        <a:spcAft>
                          <a:spcPts val="0"/>
                        </a:spcAft>
                        <a:buNone/>
                      </a:pPr>
                      <a:r>
                        <a:rPr lang="en-US" sz="1000" b="1" dirty="0">
                          <a:solidFill>
                            <a:srgbClr val="FFFFFF"/>
                          </a:solidFill>
                        </a:rPr>
                        <a:t>pages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2587063602"/>
                  </a:ext>
                </a:extLst>
              </a:tr>
              <a:tr h="335475">
                <a:tc>
                  <a:txBody>
                    <a:bodyPr/>
                    <a:lstStyle/>
                    <a:p>
                      <a:pPr marL="0" lvl="0" indent="0" algn="ctr" rtl="0">
                        <a:spcBef>
                          <a:spcPts val="0"/>
                        </a:spcBef>
                        <a:spcAft>
                          <a:spcPts val="0"/>
                        </a:spcAft>
                        <a:buNone/>
                      </a:pPr>
                      <a:r>
                        <a:rPr lang="en-US" sz="800" dirty="0"/>
                        <a:t>4</a:t>
                      </a:r>
                      <a:endParaRPr sz="800" dirty="0"/>
                    </a:p>
                  </a:txBody>
                  <a:tcPr marL="91425" marR="91425" marT="91425" marB="91425"/>
                </a:tc>
                <a:extLst>
                  <a:ext uri="{0D108BD9-81ED-4DB2-BD59-A6C34878D82A}">
                    <a16:rowId xmlns:a16="http://schemas.microsoft.com/office/drawing/2014/main" val="307829488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Cool T-Shirts User Journey</a:t>
            </a:r>
            <a:endParaRPr dirty="0"/>
          </a:p>
        </p:txBody>
      </p:sp>
    </p:spTree>
    <p:extLst>
      <p:ext uri="{BB962C8B-B14F-4D97-AF65-F5344CB8AC3E}">
        <p14:creationId xmlns:p14="http://schemas.microsoft.com/office/powerpoint/2010/main" val="1989673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Cool T-Shirts User Journey – First Touches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US" sz="1200" dirty="0">
                <a:latin typeface="Courier New" panose="02070309020205020404" pitchFamily="49" charset="0"/>
                <a:cs typeface="Courier New" panose="02070309020205020404" pitchFamily="49" charset="0"/>
              </a:rPr>
              <a:t>WITH </a:t>
            </a:r>
            <a:r>
              <a:rPr lang="en-US" sz="1200" dirty="0" err="1">
                <a:latin typeface="Courier New" panose="02070309020205020404" pitchFamily="49" charset="0"/>
                <a:cs typeface="Courier New" panose="02070309020205020404" pitchFamily="49" charset="0"/>
              </a:rPr>
              <a:t>first_touch</a:t>
            </a:r>
            <a:r>
              <a:rPr lang="en-US" sz="1200" dirty="0">
                <a:latin typeface="Courier New" panose="02070309020205020404" pitchFamily="49" charset="0"/>
                <a:cs typeface="Courier New" panose="02070309020205020404" pitchFamily="49" charset="0"/>
              </a:rPr>
              <a:t> AS (</a:t>
            </a:r>
          </a:p>
          <a:p>
            <a:r>
              <a:rPr lang="en-US" sz="1200" dirty="0">
                <a:latin typeface="Courier New" panose="02070309020205020404" pitchFamily="49" charset="0"/>
                <a:cs typeface="Courier New" panose="02070309020205020404" pitchFamily="49" charset="0"/>
              </a:rPr>
              <a:t>    SELECT </a:t>
            </a:r>
            <a:r>
              <a:rPr lang="en-US" sz="1200" dirty="0" err="1">
                <a:latin typeface="Courier New" panose="02070309020205020404" pitchFamily="49" charset="0"/>
                <a:cs typeface="Courier New" panose="02070309020205020404" pitchFamily="49" charset="0"/>
              </a:rPr>
              <a:t>user_id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MIN(timestamp) as </a:t>
            </a:r>
            <a:r>
              <a:rPr lang="en-US" sz="1200" dirty="0" err="1">
                <a:latin typeface="Courier New" panose="02070309020205020404" pitchFamily="49" charset="0"/>
                <a:cs typeface="Courier New" panose="02070309020205020404" pitchFamily="49" charset="0"/>
              </a:rPr>
              <a:t>first_touch_at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FROM </a:t>
            </a:r>
            <a:r>
              <a:rPr lang="en-US" sz="1200" dirty="0" err="1">
                <a:latin typeface="Courier New" panose="02070309020205020404" pitchFamily="49" charset="0"/>
                <a:cs typeface="Courier New" panose="02070309020205020404" pitchFamily="49" charset="0"/>
              </a:rPr>
              <a:t>page_visits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GROUP BY </a:t>
            </a:r>
            <a:r>
              <a:rPr lang="en-US" sz="1200" dirty="0" err="1">
                <a:latin typeface="Courier New" panose="02070309020205020404" pitchFamily="49" charset="0"/>
                <a:cs typeface="Courier New" panose="02070309020205020404" pitchFamily="49" charset="0"/>
              </a:rPr>
              <a:t>user_id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SELECT DISTINCT(</a:t>
            </a:r>
            <a:r>
              <a:rPr lang="en-US" sz="1200" dirty="0" err="1">
                <a:latin typeface="Courier New" panose="02070309020205020404" pitchFamily="49" charset="0"/>
                <a:cs typeface="Courier New" panose="02070309020205020404" pitchFamily="49" charset="0"/>
              </a:rPr>
              <a:t>pv.utm_campaign</a:t>
            </a:r>
            <a:r>
              <a:rPr lang="en-US" sz="1200" dirty="0">
                <a:latin typeface="Courier New" panose="02070309020205020404" pitchFamily="49" charset="0"/>
                <a:cs typeface="Courier New" panose="02070309020205020404" pitchFamily="49" charset="0"/>
              </a:rPr>
              <a:t>) as campaign,</a:t>
            </a:r>
          </a:p>
          <a:p>
            <a:r>
              <a:rPr lang="en-US" sz="1200" dirty="0">
                <a:latin typeface="Courier New" panose="02070309020205020404" pitchFamily="49" charset="0"/>
                <a:cs typeface="Courier New" panose="02070309020205020404" pitchFamily="49" charset="0"/>
              </a:rPr>
              <a:t>        COUNT(</a:t>
            </a:r>
            <a:r>
              <a:rPr lang="en-US" sz="1200" dirty="0" err="1">
                <a:latin typeface="Courier New" panose="02070309020205020404" pitchFamily="49" charset="0"/>
                <a:cs typeface="Courier New" panose="02070309020205020404" pitchFamily="49" charset="0"/>
              </a:rPr>
              <a:t>ft.user_id</a:t>
            </a:r>
            <a:r>
              <a:rPr lang="en-US" sz="1200" dirty="0">
                <a:latin typeface="Courier New" panose="02070309020205020404" pitchFamily="49" charset="0"/>
                <a:cs typeface="Courier New" panose="02070309020205020404" pitchFamily="49" charset="0"/>
              </a:rPr>
              <a:t>) as </a:t>
            </a:r>
            <a:r>
              <a:rPr lang="en-US" sz="1200" dirty="0" err="1">
                <a:latin typeface="Courier New" panose="02070309020205020404" pitchFamily="49" charset="0"/>
                <a:cs typeface="Courier New" panose="02070309020205020404" pitchFamily="49" charset="0"/>
              </a:rPr>
              <a:t>first_touches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first_touch</a:t>
            </a:r>
            <a:r>
              <a:rPr lang="en-US" sz="1200" dirty="0">
                <a:latin typeface="Courier New" panose="02070309020205020404" pitchFamily="49" charset="0"/>
                <a:cs typeface="Courier New" panose="02070309020205020404" pitchFamily="49" charset="0"/>
              </a:rPr>
              <a:t> ft</a:t>
            </a:r>
          </a:p>
          <a:p>
            <a:r>
              <a:rPr lang="en-US" sz="1200" dirty="0">
                <a:latin typeface="Courier New" panose="02070309020205020404" pitchFamily="49" charset="0"/>
                <a:cs typeface="Courier New" panose="02070309020205020404" pitchFamily="49" charset="0"/>
              </a:rPr>
              <a:t>JOIN </a:t>
            </a:r>
            <a:r>
              <a:rPr lang="en-US" sz="1200" dirty="0" err="1">
                <a:latin typeface="Courier New" panose="02070309020205020404" pitchFamily="49" charset="0"/>
                <a:cs typeface="Courier New" panose="02070309020205020404" pitchFamily="49" charset="0"/>
              </a:rPr>
              <a:t>page_visits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pv</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ON </a:t>
            </a:r>
            <a:r>
              <a:rPr lang="en-US" sz="1200" dirty="0" err="1">
                <a:latin typeface="Courier New" panose="02070309020205020404" pitchFamily="49" charset="0"/>
                <a:cs typeface="Courier New" panose="02070309020205020404" pitchFamily="49" charset="0"/>
              </a:rPr>
              <a:t>ft.user_id</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pv.user_id</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AND </a:t>
            </a:r>
            <a:r>
              <a:rPr lang="en-US" sz="1200" dirty="0" err="1">
                <a:latin typeface="Courier New" panose="02070309020205020404" pitchFamily="49" charset="0"/>
                <a:cs typeface="Courier New" panose="02070309020205020404" pitchFamily="49" charset="0"/>
              </a:rPr>
              <a:t>ft.first_touch_at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pv.timestamp</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GROUP BY 1</a:t>
            </a:r>
          </a:p>
          <a:p>
            <a:r>
              <a:rPr lang="en-US" sz="1200" dirty="0">
                <a:latin typeface="Courier New" panose="02070309020205020404" pitchFamily="49" charset="0"/>
                <a:cs typeface="Courier New" panose="02070309020205020404" pitchFamily="49" charset="0"/>
              </a:rPr>
              <a:t>ORDER BY 2 DESC;</a:t>
            </a: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Because of the various campaigns which Cool T-Shirts has employed in their recent testing, it is important to separate the wheat from the chaff. Below, we show the </a:t>
            </a:r>
            <a:r>
              <a:rPr lang="en-US" sz="1200" dirty="0" err="1">
                <a:latin typeface="Roboto"/>
                <a:ea typeface="Roboto"/>
                <a:cs typeface="Roboto"/>
                <a:sym typeface="Roboto"/>
              </a:rPr>
              <a:t>ampaigns</a:t>
            </a:r>
            <a:r>
              <a:rPr lang="en-US" sz="1200" dirty="0">
                <a:latin typeface="Roboto"/>
                <a:ea typeface="Roboto"/>
                <a:cs typeface="Roboto"/>
                <a:sym typeface="Roboto"/>
              </a:rPr>
              <a:t> in order from most first-touches to least first-touches. </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It is important to bear in mind that these results are affected by their source websites, and so further analysis will be required before a most-effective campaign can be discerned. </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278311907"/>
              </p:ext>
            </p:extLst>
          </p:nvPr>
        </p:nvGraphicFramePr>
        <p:xfrm>
          <a:off x="1770825" y="3105425"/>
          <a:ext cx="3328050" cy="1769545"/>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tblGrid>
              <a:tr h="416800">
                <a:tc>
                  <a:txBody>
                    <a:bodyPr/>
                    <a:lstStyle/>
                    <a:p>
                      <a:pPr marL="0" marR="0" algn="ctr">
                        <a:spcBef>
                          <a:spcPts val="0"/>
                        </a:spcBef>
                        <a:spcAft>
                          <a:spcPts val="0"/>
                        </a:spcAft>
                      </a:pPr>
                      <a:r>
                        <a:rPr lang="en-US" sz="1050" b="1" dirty="0">
                          <a:solidFill>
                            <a:srgbClr val="19191A"/>
                          </a:solidFill>
                          <a:effectLst/>
                          <a:latin typeface="+mn-lt"/>
                          <a:ea typeface="Times New Roman" panose="02020603050405020304" pitchFamily="18" charset="0"/>
                          <a:cs typeface="Times New Roman" panose="02020603050405020304" pitchFamily="18" charset="0"/>
                        </a:rPr>
                        <a:t>campaign</a:t>
                      </a:r>
                      <a:endParaRPr lang="en-US" sz="1200" dirty="0">
                        <a:effectLst/>
                        <a:latin typeface="+mn-lt"/>
                        <a:ea typeface="Times New Roman" panose="02020603050405020304" pitchFamily="18" charset="0"/>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spcBef>
                          <a:spcPts val="0"/>
                        </a:spcBef>
                        <a:spcAft>
                          <a:spcPts val="0"/>
                        </a:spcAft>
                      </a:pPr>
                      <a:r>
                        <a:rPr lang="en-US" sz="1050" b="1" dirty="0" err="1">
                          <a:solidFill>
                            <a:srgbClr val="19191A"/>
                          </a:solidFill>
                          <a:effectLst/>
                          <a:latin typeface="+mn-lt"/>
                          <a:ea typeface="Times New Roman" panose="02020603050405020304" pitchFamily="18" charset="0"/>
                          <a:cs typeface="Times New Roman" panose="02020603050405020304" pitchFamily="18" charset="0"/>
                        </a:rPr>
                        <a:t>first_touches</a:t>
                      </a:r>
                      <a:endParaRPr lang="en-US" sz="1200" dirty="0">
                        <a:effectLst/>
                        <a:latin typeface="+mn-lt"/>
                        <a:ea typeface="Times New Roman" panose="02020603050405020304" pitchFamily="18" charset="0"/>
                        <a:cs typeface="Times New Roman" panose="02020603050405020304" pitchFamily="18" charset="0"/>
                      </a:endParaRPr>
                    </a:p>
                  </a:txBody>
                  <a:tcPr marL="9525" marR="9525" marT="9525" marB="9525" anchor="ctr">
                    <a:solidFill>
                      <a:srgbClr val="204056">
                        <a:alpha val="82490"/>
                      </a:srgbClr>
                    </a:solidFill>
                  </a:tcPr>
                </a:tc>
                <a:extLst>
                  <a:ext uri="{0D108BD9-81ED-4DB2-BD59-A6C34878D82A}">
                    <a16:rowId xmlns:a16="http://schemas.microsoft.com/office/drawing/2014/main" val="10000"/>
                  </a:ext>
                </a:extLst>
              </a:tr>
              <a:tr h="335475">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interview-with-cool-tshirts-founder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622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r h="335475">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getting-to-know-cool-tshirts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612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2"/>
                  </a:ext>
                </a:extLst>
              </a:tr>
              <a:tr h="335475">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ten-crazy-cool-</a:t>
                      </a:r>
                      <a:r>
                        <a:rPr lang="en-US" sz="1050" dirty="0" err="1">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tshirts</a:t>
                      </a: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-facts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576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r h="335475">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cool-tshirts-search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169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45886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Cool T-Shirts User Journey – Last Touches</a:t>
            </a: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US" sz="1200" dirty="0">
                <a:latin typeface="Courier New" panose="02070309020205020404" pitchFamily="49" charset="0"/>
                <a:cs typeface="Courier New" panose="02070309020205020404" pitchFamily="49" charset="0"/>
              </a:rPr>
              <a:t>WITH </a:t>
            </a:r>
            <a:r>
              <a:rPr lang="en-US" sz="1200" dirty="0" err="1">
                <a:latin typeface="Courier New" panose="02070309020205020404" pitchFamily="49" charset="0"/>
                <a:cs typeface="Courier New" panose="02070309020205020404" pitchFamily="49" charset="0"/>
              </a:rPr>
              <a:t>last_touch</a:t>
            </a:r>
            <a:r>
              <a:rPr lang="en-US" sz="1200" dirty="0">
                <a:latin typeface="Courier New" panose="02070309020205020404" pitchFamily="49" charset="0"/>
                <a:cs typeface="Courier New" panose="02070309020205020404" pitchFamily="49" charset="0"/>
              </a:rPr>
              <a:t> AS (</a:t>
            </a:r>
          </a:p>
          <a:p>
            <a:r>
              <a:rPr lang="en-US" sz="1200" dirty="0">
                <a:latin typeface="Courier New" panose="02070309020205020404" pitchFamily="49" charset="0"/>
                <a:cs typeface="Courier New" panose="02070309020205020404" pitchFamily="49" charset="0"/>
              </a:rPr>
              <a:t>    SELECT </a:t>
            </a:r>
            <a:r>
              <a:rPr lang="en-US" sz="1200" dirty="0" err="1">
                <a:latin typeface="Courier New" panose="02070309020205020404" pitchFamily="49" charset="0"/>
                <a:cs typeface="Courier New" panose="02070309020205020404" pitchFamily="49" charset="0"/>
              </a:rPr>
              <a:t>user_id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MAX(timestamp) as </a:t>
            </a:r>
            <a:r>
              <a:rPr lang="en-US" sz="1200" dirty="0" err="1">
                <a:latin typeface="Courier New" panose="02070309020205020404" pitchFamily="49" charset="0"/>
                <a:cs typeface="Courier New" panose="02070309020205020404" pitchFamily="49" charset="0"/>
              </a:rPr>
              <a:t>last_touch_at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FROM </a:t>
            </a:r>
            <a:r>
              <a:rPr lang="en-US" sz="1200" dirty="0" err="1">
                <a:latin typeface="Courier New" panose="02070309020205020404" pitchFamily="49" charset="0"/>
                <a:cs typeface="Courier New" panose="02070309020205020404" pitchFamily="49" charset="0"/>
              </a:rPr>
              <a:t>page_visits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GROUP BY </a:t>
            </a:r>
            <a:r>
              <a:rPr lang="en-US" sz="1200" dirty="0" err="1">
                <a:latin typeface="Courier New" panose="02070309020205020404" pitchFamily="49" charset="0"/>
                <a:cs typeface="Courier New" panose="02070309020205020404" pitchFamily="49" charset="0"/>
              </a:rPr>
              <a:t>user_id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SELECT DISTINCT(</a:t>
            </a:r>
            <a:r>
              <a:rPr lang="en-US" sz="1200" dirty="0" err="1">
                <a:latin typeface="Courier New" panose="02070309020205020404" pitchFamily="49" charset="0"/>
                <a:cs typeface="Courier New" panose="02070309020205020404" pitchFamily="49" charset="0"/>
              </a:rPr>
              <a:t>pv.utm_campaign</a:t>
            </a:r>
            <a:r>
              <a:rPr lang="en-US" sz="1200" dirty="0">
                <a:latin typeface="Courier New" panose="02070309020205020404" pitchFamily="49" charset="0"/>
                <a:cs typeface="Courier New" panose="02070309020205020404" pitchFamily="49" charset="0"/>
              </a:rPr>
              <a:t>) as </a:t>
            </a:r>
            <a:r>
              <a:rPr lang="en-US" sz="1200" dirty="0" err="1">
                <a:latin typeface="Courier New" panose="02070309020205020404" pitchFamily="49" charset="0"/>
                <a:cs typeface="Courier New" panose="02070309020205020404" pitchFamily="49" charset="0"/>
              </a:rPr>
              <a:t>campaign_name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COUNT(</a:t>
            </a:r>
            <a:r>
              <a:rPr lang="en-US" sz="1200" dirty="0" err="1">
                <a:latin typeface="Courier New" panose="02070309020205020404" pitchFamily="49" charset="0"/>
                <a:cs typeface="Courier New" panose="02070309020205020404" pitchFamily="49" charset="0"/>
              </a:rPr>
              <a:t>lt.user_id</a:t>
            </a:r>
            <a:r>
              <a:rPr lang="en-US" sz="1200" dirty="0">
                <a:latin typeface="Courier New" panose="02070309020205020404" pitchFamily="49" charset="0"/>
                <a:cs typeface="Courier New" panose="02070309020205020404" pitchFamily="49" charset="0"/>
              </a:rPr>
              <a:t>)as </a:t>
            </a:r>
            <a:r>
              <a:rPr lang="en-US" sz="1200" dirty="0" err="1">
                <a:latin typeface="Courier New" panose="02070309020205020404" pitchFamily="49" charset="0"/>
                <a:cs typeface="Courier New" panose="02070309020205020404" pitchFamily="49" charset="0"/>
              </a:rPr>
              <a:t>last_touches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last_touch</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JOIN </a:t>
            </a:r>
            <a:r>
              <a:rPr lang="en-US" sz="1200" dirty="0" err="1">
                <a:latin typeface="Courier New" panose="02070309020205020404" pitchFamily="49" charset="0"/>
                <a:cs typeface="Courier New" panose="02070309020205020404" pitchFamily="49" charset="0"/>
              </a:rPr>
              <a:t>page_visits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pv</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ON </a:t>
            </a:r>
            <a:r>
              <a:rPr lang="en-US" sz="1200" dirty="0" err="1">
                <a:latin typeface="Courier New" panose="02070309020205020404" pitchFamily="49" charset="0"/>
                <a:cs typeface="Courier New" panose="02070309020205020404" pitchFamily="49" charset="0"/>
              </a:rPr>
              <a:t>lt.user_id</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pv.user_id</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AND </a:t>
            </a:r>
            <a:r>
              <a:rPr lang="en-US" sz="1200" dirty="0" err="1">
                <a:latin typeface="Courier New" panose="02070309020205020404" pitchFamily="49" charset="0"/>
                <a:cs typeface="Courier New" panose="02070309020205020404" pitchFamily="49" charset="0"/>
              </a:rPr>
              <a:t>lt.last_touch_at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pv.timestamp</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GROUP BY 1</a:t>
            </a:r>
          </a:p>
          <a:p>
            <a:r>
              <a:rPr lang="en-US" sz="1200" dirty="0">
                <a:latin typeface="Courier New" panose="02070309020205020404" pitchFamily="49" charset="0"/>
                <a:cs typeface="Courier New" panose="02070309020205020404" pitchFamily="49" charset="0"/>
              </a:rPr>
              <a:t>ORDER BY 2 DESC;</a:t>
            </a:r>
          </a:p>
        </p:txBody>
      </p:sp>
      <p:sp>
        <p:nvSpPr>
          <p:cNvPr id="324" name="Shape 324"/>
          <p:cNvSpPr txBox="1"/>
          <p:nvPr/>
        </p:nvSpPr>
        <p:spPr>
          <a:xfrm>
            <a:off x="177975" y="1201325"/>
            <a:ext cx="4920900" cy="96829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Knowing which campaigns bring the most users to Cool T-Shirts is only half of the battle. We should also pay attention to how shoppers ultimately convert to purchasers. Below, we list the various campaigns responsible for last touches, listed from most to least.</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481065321"/>
              </p:ext>
            </p:extLst>
          </p:nvPr>
        </p:nvGraphicFramePr>
        <p:xfrm>
          <a:off x="1770825" y="2240722"/>
          <a:ext cx="3328050" cy="2774928"/>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tblGrid>
              <a:tr h="313321">
                <a:tc>
                  <a:txBody>
                    <a:bodyPr/>
                    <a:lstStyle/>
                    <a:p>
                      <a:pPr marL="0" marR="0" algn="ctr">
                        <a:spcBef>
                          <a:spcPts val="0"/>
                        </a:spcBef>
                        <a:spcAft>
                          <a:spcPts val="0"/>
                        </a:spcAft>
                      </a:pPr>
                      <a:r>
                        <a:rPr lang="en-US" sz="1050" b="1" dirty="0" err="1">
                          <a:solidFill>
                            <a:srgbClr val="19191A"/>
                          </a:solidFill>
                          <a:effectLst/>
                          <a:latin typeface="Segoe UI" panose="020B0502040204020203" pitchFamily="34" charset="0"/>
                          <a:ea typeface="Times New Roman" panose="02020603050405020304" pitchFamily="18" charset="0"/>
                          <a:cs typeface="Times New Roman" panose="02020603050405020304" pitchFamily="18" charset="0"/>
                        </a:rPr>
                        <a:t>campaign_name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spcBef>
                          <a:spcPts val="0"/>
                        </a:spcBef>
                        <a:spcAft>
                          <a:spcPts val="0"/>
                        </a:spcAft>
                      </a:pPr>
                      <a:r>
                        <a:rPr lang="en-US" sz="1050" b="1" dirty="0" err="1">
                          <a:solidFill>
                            <a:srgbClr val="19191A"/>
                          </a:solidFill>
                          <a:effectLst/>
                          <a:latin typeface="Segoe UI" panose="020B0502040204020203" pitchFamily="34" charset="0"/>
                          <a:ea typeface="Times New Roman" panose="02020603050405020304" pitchFamily="18" charset="0"/>
                          <a:cs typeface="Times New Roman" panose="02020603050405020304" pitchFamily="18" charset="0"/>
                        </a:rPr>
                        <a:t>last_touches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rgbClr val="204056">
                        <a:alpha val="82490"/>
                      </a:srgbClr>
                    </a:solidFill>
                  </a:tcPr>
                </a:tc>
                <a:extLst>
                  <a:ext uri="{0D108BD9-81ED-4DB2-BD59-A6C34878D82A}">
                    <a16:rowId xmlns:a16="http://schemas.microsoft.com/office/drawing/2014/main" val="10000"/>
                  </a:ext>
                </a:extLst>
              </a:tr>
              <a:tr h="313321">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weekly-newsletter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447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extLst>
                  <a:ext uri="{0D108BD9-81ED-4DB2-BD59-A6C34878D82A}">
                    <a16:rowId xmlns:a16="http://schemas.microsoft.com/office/drawing/2014/main" val="3494128338"/>
                  </a:ext>
                </a:extLst>
              </a:tr>
              <a:tr h="313321">
                <a:tc>
                  <a:txBody>
                    <a:bodyPr/>
                    <a:lstStyle/>
                    <a:p>
                      <a:pPr marL="0" marR="0" algn="ctr">
                        <a:spcBef>
                          <a:spcPts val="0"/>
                        </a:spcBef>
                        <a:spcAft>
                          <a:spcPts val="0"/>
                        </a:spcAft>
                      </a:pPr>
                      <a:r>
                        <a:rPr lang="en-US" sz="1050" dirty="0" err="1">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retargetting</a:t>
                      </a: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-ad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443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extLst>
                  <a:ext uri="{0D108BD9-81ED-4DB2-BD59-A6C34878D82A}">
                    <a16:rowId xmlns:a16="http://schemas.microsoft.com/office/drawing/2014/main" val="1446531077"/>
                  </a:ext>
                </a:extLst>
              </a:tr>
              <a:tr h="313321">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retargetting-campaign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245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extLst>
                  <a:ext uri="{0D108BD9-81ED-4DB2-BD59-A6C34878D82A}">
                    <a16:rowId xmlns:a16="http://schemas.microsoft.com/office/drawing/2014/main" val="2229673228"/>
                  </a:ext>
                </a:extLst>
              </a:tr>
              <a:tr h="321485">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getting-to-know-cool-</a:t>
                      </a:r>
                      <a:r>
                        <a:rPr lang="en-US" sz="1050" dirty="0" err="1">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tshirts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232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extLst>
                  <a:ext uri="{0D108BD9-81ED-4DB2-BD59-A6C34878D82A}">
                    <a16:rowId xmlns:a16="http://schemas.microsoft.com/office/drawing/2014/main" val="3323898012"/>
                  </a:ext>
                </a:extLst>
              </a:tr>
              <a:tr h="321485">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ten-crazy-cool-tshirts-facts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190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extLst>
                  <a:ext uri="{0D108BD9-81ED-4DB2-BD59-A6C34878D82A}">
                    <a16:rowId xmlns:a16="http://schemas.microsoft.com/office/drawing/2014/main" val="10001"/>
                  </a:ext>
                </a:extLst>
              </a:tr>
              <a:tr h="321485">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interview-with-cool-tshirts-founder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184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2"/>
                  </a:ext>
                </a:extLst>
              </a:tr>
              <a:tr h="252187">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paid-search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178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r h="252187">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cool-tshirts-search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6819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Cool T-Shirts User Journey – Final Purchases	</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US" dirty="0"/>
              <a:t>SELECT COUNT(DISTINCT(</a:t>
            </a:r>
            <a:r>
              <a:rPr lang="en-US" dirty="0" err="1"/>
              <a:t>user_id</a:t>
            </a:r>
            <a:r>
              <a:rPr lang="en-US" dirty="0"/>
              <a:t>)) as </a:t>
            </a:r>
            <a:r>
              <a:rPr lang="en-US" dirty="0" err="1"/>
              <a:t>num_users</a:t>
            </a:r>
            <a:endParaRPr lang="en-US" dirty="0"/>
          </a:p>
          <a:p>
            <a:r>
              <a:rPr lang="en-US" dirty="0"/>
              <a:t>FROM </a:t>
            </a:r>
            <a:r>
              <a:rPr lang="en-US" dirty="0" err="1"/>
              <a:t>page_visits</a:t>
            </a:r>
            <a:endParaRPr lang="en-US" dirty="0"/>
          </a:p>
          <a:p>
            <a:r>
              <a:rPr lang="en-US" dirty="0"/>
              <a:t>WHERE </a:t>
            </a:r>
            <a:r>
              <a:rPr lang="en-US" dirty="0" err="1"/>
              <a:t>page_name</a:t>
            </a:r>
            <a:r>
              <a:rPr lang="en-US" dirty="0"/>
              <a:t> = '4 - purchase';</a:t>
            </a: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Now that we know how many first and last touches each campaign is responsible for, it’s high time we actually looked at the sales. The following query looks at our table, and pulls out the number of users who actually converted to a purchase. </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681514767"/>
              </p:ext>
            </p:extLst>
          </p:nvPr>
        </p:nvGraphicFramePr>
        <p:xfrm>
          <a:off x="3639525" y="3105425"/>
          <a:ext cx="1459350" cy="752275"/>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tblGrid>
              <a:tr h="416800">
                <a:tc>
                  <a:txBody>
                    <a:bodyPr/>
                    <a:lstStyle/>
                    <a:p>
                      <a:pPr marL="0" marR="0" algn="ctr">
                        <a:spcBef>
                          <a:spcPts val="0"/>
                        </a:spcBef>
                        <a:spcAft>
                          <a:spcPts val="0"/>
                        </a:spcAft>
                      </a:pPr>
                      <a:r>
                        <a:rPr lang="en-US" sz="1050" b="1" dirty="0" err="1">
                          <a:solidFill>
                            <a:srgbClr val="19191A"/>
                          </a:solidFill>
                          <a:effectLst/>
                          <a:latin typeface="Segoe UI" panose="020B0502040204020203" pitchFamily="34" charset="0"/>
                          <a:ea typeface="Times New Roman" panose="02020603050405020304" pitchFamily="18" charset="0"/>
                          <a:cs typeface="Times New Roman" panose="02020603050405020304" pitchFamily="18" charset="0"/>
                        </a:rPr>
                        <a:t>num_users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rgbClr val="204056">
                        <a:alpha val="82490"/>
                      </a:srgbClr>
                    </a:solidFill>
                  </a:tcPr>
                </a:tc>
                <a:extLst>
                  <a:ext uri="{0D108BD9-81ED-4DB2-BD59-A6C34878D82A}">
                    <a16:rowId xmlns:a16="http://schemas.microsoft.com/office/drawing/2014/main" val="10000"/>
                  </a:ext>
                </a:extLst>
              </a:tr>
              <a:tr h="335475">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361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66724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Cool T-Shirts User Journey – Purchases by Campaign</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US" sz="1200" dirty="0">
                <a:latin typeface="Courier New" panose="02070309020205020404" pitchFamily="49" charset="0"/>
                <a:cs typeface="Courier New" panose="02070309020205020404" pitchFamily="49" charset="0"/>
              </a:rPr>
              <a:t>WITH </a:t>
            </a:r>
            <a:r>
              <a:rPr lang="en-US" sz="1200" dirty="0" err="1">
                <a:latin typeface="Courier New" panose="02070309020205020404" pitchFamily="49" charset="0"/>
                <a:cs typeface="Courier New" panose="02070309020205020404" pitchFamily="49" charset="0"/>
              </a:rPr>
              <a:t>last_touch</a:t>
            </a:r>
            <a:r>
              <a:rPr lang="en-US" sz="1200" dirty="0">
                <a:latin typeface="Courier New" panose="02070309020205020404" pitchFamily="49" charset="0"/>
                <a:cs typeface="Courier New" panose="02070309020205020404" pitchFamily="49" charset="0"/>
              </a:rPr>
              <a:t> AS (</a:t>
            </a:r>
          </a:p>
          <a:p>
            <a:r>
              <a:rPr lang="en-US" sz="1200" dirty="0">
                <a:latin typeface="Courier New" panose="02070309020205020404" pitchFamily="49" charset="0"/>
                <a:cs typeface="Courier New" panose="02070309020205020404" pitchFamily="49" charset="0"/>
              </a:rPr>
              <a:t>    SELECT </a:t>
            </a:r>
            <a:r>
              <a:rPr lang="en-US" sz="1200" dirty="0" err="1">
                <a:latin typeface="Courier New" panose="02070309020205020404" pitchFamily="49" charset="0"/>
                <a:cs typeface="Courier New" panose="02070309020205020404" pitchFamily="49" charset="0"/>
              </a:rPr>
              <a:t>user_id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MAX(timestamp) as </a:t>
            </a:r>
            <a:r>
              <a:rPr lang="en-US" sz="1200" dirty="0" err="1">
                <a:latin typeface="Courier New" panose="02070309020205020404" pitchFamily="49" charset="0"/>
                <a:cs typeface="Courier New" panose="02070309020205020404" pitchFamily="49" charset="0"/>
              </a:rPr>
              <a:t>last_touch_at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FROM </a:t>
            </a:r>
            <a:r>
              <a:rPr lang="en-US" sz="1200" dirty="0" err="1">
                <a:latin typeface="Courier New" panose="02070309020205020404" pitchFamily="49" charset="0"/>
                <a:cs typeface="Courier New" panose="02070309020205020404" pitchFamily="49" charset="0"/>
              </a:rPr>
              <a:t>page_visits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WHERE </a:t>
            </a:r>
            <a:r>
              <a:rPr lang="en-US" sz="1200" dirty="0" err="1">
                <a:latin typeface="Courier New" panose="02070309020205020404" pitchFamily="49" charset="0"/>
                <a:cs typeface="Courier New" panose="02070309020205020404" pitchFamily="49" charset="0"/>
              </a:rPr>
              <a:t>page_name</a:t>
            </a:r>
            <a:r>
              <a:rPr lang="en-US" sz="1200" dirty="0">
                <a:latin typeface="Courier New" panose="02070309020205020404" pitchFamily="49" charset="0"/>
                <a:cs typeface="Courier New" panose="02070309020205020404" pitchFamily="49" charset="0"/>
              </a:rPr>
              <a:t> = '4 - purchase'</a:t>
            </a:r>
          </a:p>
          <a:p>
            <a:r>
              <a:rPr lang="en-US" sz="1200" dirty="0">
                <a:latin typeface="Courier New" panose="02070309020205020404" pitchFamily="49" charset="0"/>
                <a:cs typeface="Courier New" panose="02070309020205020404" pitchFamily="49" charset="0"/>
              </a:rPr>
              <a:t>    GROUP BY </a:t>
            </a:r>
            <a:r>
              <a:rPr lang="en-US" sz="1200" dirty="0" err="1">
                <a:latin typeface="Courier New" panose="02070309020205020404" pitchFamily="49" charset="0"/>
                <a:cs typeface="Courier New" panose="02070309020205020404" pitchFamily="49" charset="0"/>
              </a:rPr>
              <a:t>user_id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SELECT DISTINCT(</a:t>
            </a:r>
            <a:r>
              <a:rPr lang="en-US" sz="1200" dirty="0" err="1">
                <a:latin typeface="Courier New" panose="02070309020205020404" pitchFamily="49" charset="0"/>
                <a:cs typeface="Courier New" panose="02070309020205020404" pitchFamily="49" charset="0"/>
              </a:rPr>
              <a:t>pv.utm_campaign</a:t>
            </a:r>
            <a:r>
              <a:rPr lang="en-US" sz="1200" dirty="0">
                <a:latin typeface="Courier New" panose="02070309020205020404" pitchFamily="49" charset="0"/>
                <a:cs typeface="Courier New" panose="02070309020205020404" pitchFamily="49" charset="0"/>
              </a:rPr>
              <a:t>) as campaign,</a:t>
            </a:r>
          </a:p>
          <a:p>
            <a:r>
              <a:rPr lang="en-US" sz="1200" dirty="0">
                <a:latin typeface="Courier New" panose="02070309020205020404" pitchFamily="49" charset="0"/>
                <a:cs typeface="Courier New" panose="02070309020205020404" pitchFamily="49" charset="0"/>
              </a:rPr>
              <a:t>        COUNT(</a:t>
            </a:r>
            <a:r>
              <a:rPr lang="en-US" sz="1200" dirty="0" err="1">
                <a:latin typeface="Courier New" panose="02070309020205020404" pitchFamily="49" charset="0"/>
                <a:cs typeface="Courier New" panose="02070309020205020404" pitchFamily="49" charset="0"/>
              </a:rPr>
              <a:t>lt.user_id</a:t>
            </a:r>
            <a:r>
              <a:rPr lang="en-US" sz="1200" dirty="0">
                <a:latin typeface="Courier New" panose="02070309020205020404" pitchFamily="49" charset="0"/>
                <a:cs typeface="Courier New" panose="02070309020205020404" pitchFamily="49" charset="0"/>
              </a:rPr>
              <a:t>)as purchases</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last_touch</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JOIN </a:t>
            </a:r>
            <a:r>
              <a:rPr lang="en-US" sz="1200" dirty="0" err="1">
                <a:latin typeface="Courier New" panose="02070309020205020404" pitchFamily="49" charset="0"/>
                <a:cs typeface="Courier New" panose="02070309020205020404" pitchFamily="49" charset="0"/>
              </a:rPr>
              <a:t>page_visits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pv</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ON </a:t>
            </a:r>
            <a:r>
              <a:rPr lang="en-US" sz="1200" dirty="0" err="1">
                <a:latin typeface="Courier New" panose="02070309020205020404" pitchFamily="49" charset="0"/>
                <a:cs typeface="Courier New" panose="02070309020205020404" pitchFamily="49" charset="0"/>
              </a:rPr>
              <a:t>lt.user_id</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pv.user_id</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AND </a:t>
            </a:r>
            <a:r>
              <a:rPr lang="en-US" sz="1200" dirty="0" err="1">
                <a:latin typeface="Courier New" panose="02070309020205020404" pitchFamily="49" charset="0"/>
                <a:cs typeface="Courier New" panose="02070309020205020404" pitchFamily="49" charset="0"/>
              </a:rPr>
              <a:t>lt.last_touch_at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pv.timestamp</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GROUP BY 1</a:t>
            </a:r>
          </a:p>
          <a:p>
            <a:r>
              <a:rPr lang="en-US" sz="1200" dirty="0">
                <a:latin typeface="Courier New" panose="02070309020205020404" pitchFamily="49" charset="0"/>
                <a:cs typeface="Courier New" panose="02070309020205020404" pitchFamily="49" charset="0"/>
              </a:rPr>
              <a:t>ORDER BY 2 DESC;</a:t>
            </a: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Below, we list the various last touch campaigns and arrange them by order of how many purchases each is responsible for. </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010889367"/>
              </p:ext>
            </p:extLst>
          </p:nvPr>
        </p:nvGraphicFramePr>
        <p:xfrm>
          <a:off x="731520" y="3105427"/>
          <a:ext cx="4367355" cy="2007816"/>
        </p:xfrm>
        <a:graphic>
          <a:graphicData uri="http://schemas.openxmlformats.org/drawingml/2006/table">
            <a:tbl>
              <a:tblPr>
                <a:noFill/>
                <a:tableStyleId>{8628B589-4659-4227-9C68-565DD4A46BFE}</a:tableStyleId>
              </a:tblPr>
              <a:tblGrid>
                <a:gridCol w="1915085">
                  <a:extLst>
                    <a:ext uri="{9D8B030D-6E8A-4147-A177-3AD203B41FA5}">
                      <a16:colId xmlns:a16="http://schemas.microsoft.com/office/drawing/2014/main" val="20000"/>
                    </a:ext>
                  </a:extLst>
                </a:gridCol>
                <a:gridCol w="2452270">
                  <a:extLst>
                    <a:ext uri="{9D8B030D-6E8A-4147-A177-3AD203B41FA5}">
                      <a16:colId xmlns:a16="http://schemas.microsoft.com/office/drawing/2014/main" val="20001"/>
                    </a:ext>
                  </a:extLst>
                </a:gridCol>
              </a:tblGrid>
              <a:tr h="156923">
                <a:tc>
                  <a:txBody>
                    <a:bodyPr/>
                    <a:lstStyle/>
                    <a:p>
                      <a:pPr marL="0" marR="0" algn="ctr">
                        <a:spcBef>
                          <a:spcPts val="0"/>
                        </a:spcBef>
                        <a:spcAft>
                          <a:spcPts val="0"/>
                        </a:spcAft>
                      </a:pPr>
                      <a:r>
                        <a:rPr lang="en-US" sz="1050" b="1" dirty="0">
                          <a:solidFill>
                            <a:srgbClr val="19191A"/>
                          </a:solidFill>
                          <a:effectLst/>
                          <a:latin typeface="Segoe UI" panose="020B0502040204020203" pitchFamily="34" charset="0"/>
                          <a:ea typeface="Times New Roman" panose="02020603050405020304" pitchFamily="18" charset="0"/>
                          <a:cs typeface="Times New Roman" panose="02020603050405020304" pitchFamily="18" charset="0"/>
                        </a:rPr>
                        <a:t>campaign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spcBef>
                          <a:spcPts val="0"/>
                        </a:spcBef>
                        <a:spcAft>
                          <a:spcPts val="0"/>
                        </a:spcAft>
                      </a:pPr>
                      <a:r>
                        <a:rPr lang="en-US" sz="1050" b="1" dirty="0">
                          <a:solidFill>
                            <a:srgbClr val="19191A"/>
                          </a:solidFill>
                          <a:effectLst/>
                          <a:latin typeface="Segoe UI" panose="020B0502040204020203" pitchFamily="34" charset="0"/>
                          <a:ea typeface="Times New Roman" panose="02020603050405020304" pitchFamily="18" charset="0"/>
                          <a:cs typeface="Times New Roman" panose="02020603050405020304" pitchFamily="18" charset="0"/>
                        </a:rPr>
                        <a:t>purchases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solidFill>
                      <a:srgbClr val="204056">
                        <a:alpha val="82490"/>
                      </a:srgbClr>
                    </a:solidFill>
                  </a:tcPr>
                </a:tc>
                <a:extLst>
                  <a:ext uri="{0D108BD9-81ED-4DB2-BD59-A6C34878D82A}">
                    <a16:rowId xmlns:a16="http://schemas.microsoft.com/office/drawing/2014/main" val="10000"/>
                  </a:ext>
                </a:extLst>
              </a:tr>
              <a:tr h="156923">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weekly-newsletter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115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extLst>
                  <a:ext uri="{0D108BD9-81ED-4DB2-BD59-A6C34878D82A}">
                    <a16:rowId xmlns:a16="http://schemas.microsoft.com/office/drawing/2014/main" val="2829213817"/>
                  </a:ext>
                </a:extLst>
              </a:tr>
              <a:tr h="156923">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retargetting-ad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113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extLst>
                  <a:ext uri="{0D108BD9-81ED-4DB2-BD59-A6C34878D82A}">
                    <a16:rowId xmlns:a16="http://schemas.microsoft.com/office/drawing/2014/main" val="3035613772"/>
                  </a:ext>
                </a:extLst>
              </a:tr>
              <a:tr h="156923">
                <a:tc>
                  <a:txBody>
                    <a:bodyPr/>
                    <a:lstStyle/>
                    <a:p>
                      <a:pPr marL="0" marR="0" algn="ctr">
                        <a:spcBef>
                          <a:spcPts val="0"/>
                        </a:spcBef>
                        <a:spcAft>
                          <a:spcPts val="0"/>
                        </a:spcAft>
                      </a:pPr>
                      <a:r>
                        <a:rPr lang="en-US" sz="1050" dirty="0" err="1">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retargetting</a:t>
                      </a: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-campaign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54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extLst>
                  <a:ext uri="{0D108BD9-81ED-4DB2-BD59-A6C34878D82A}">
                    <a16:rowId xmlns:a16="http://schemas.microsoft.com/office/drawing/2014/main" val="3610423409"/>
                  </a:ext>
                </a:extLst>
              </a:tr>
              <a:tr h="156923">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paid-search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52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noFill/>
                  </a:tcPr>
                </a:tc>
                <a:extLst>
                  <a:ext uri="{0D108BD9-81ED-4DB2-BD59-A6C34878D82A}">
                    <a16:rowId xmlns:a16="http://schemas.microsoft.com/office/drawing/2014/main" val="4277911227"/>
                  </a:ext>
                </a:extLst>
              </a:tr>
              <a:tr h="297153">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ten-crazy-cool-tshirts-facts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r h="297153">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getting-to-know-cool-tshirts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2"/>
                  </a:ext>
                </a:extLst>
              </a:tr>
              <a:tr h="297153">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interview-with-cool-tshirts-founder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r h="156923">
                <a:tc>
                  <a:txBody>
                    <a:bodyPr/>
                    <a:lstStyle/>
                    <a:p>
                      <a:pPr marL="0" marR="0" algn="ctr">
                        <a:spcBef>
                          <a:spcPts val="0"/>
                        </a:spcBef>
                        <a:spcAft>
                          <a:spcPts val="0"/>
                        </a:spcAft>
                      </a:pPr>
                      <a:r>
                        <a:rPr lang="en-US" sz="105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cool-tshirts-search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marL="0" marR="0" algn="ctr">
                        <a:spcBef>
                          <a:spcPts val="0"/>
                        </a:spcBef>
                        <a:spcAft>
                          <a:spcPts val="0"/>
                        </a:spcAft>
                      </a:pPr>
                      <a:r>
                        <a:rPr lang="en-US" sz="1050" dirty="0">
                          <a:solidFill>
                            <a:srgbClr val="646466"/>
                          </a:solidFill>
                          <a:effectLst/>
                          <a:latin typeface="Segoe UI" panose="020B0502040204020203" pitchFamily="34" charset="0"/>
                          <a:ea typeface="Times New Roman" panose="02020603050405020304" pitchFamily="18" charset="0"/>
                          <a:cs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11667389"/>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13205</TotalTime>
  <Words>822</Words>
  <Application>Microsoft Macintosh PowerPoint</Application>
  <PresentationFormat>On-screen Show (16:9)</PresentationFormat>
  <Paragraphs>133</Paragraphs>
  <Slides>11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Times New Roman</vt:lpstr>
      <vt:lpstr>Roboto Thin</vt:lpstr>
      <vt:lpstr>Arial</vt:lpstr>
      <vt:lpstr>Dosis</vt:lpstr>
      <vt:lpstr>Segoe UI</vt:lpstr>
      <vt:lpstr>Roboto Black</vt:lpstr>
      <vt:lpstr>Courier New</vt:lpstr>
      <vt:lpstr>Roboto</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Philip Schweitzer</cp:lastModifiedBy>
  <cp:revision>9</cp:revision>
  <dcterms:modified xsi:type="dcterms:W3CDTF">2021-10-21T19:14:49Z</dcterms:modified>
</cp:coreProperties>
</file>